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6" r:id="rId2"/>
    <p:sldId id="342" r:id="rId3"/>
    <p:sldId id="343" r:id="rId4"/>
    <p:sldId id="335" r:id="rId5"/>
    <p:sldId id="329"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14" r:id="rId27"/>
    <p:sldId id="270" r:id="rId28"/>
    <p:sldId id="269" r:id="rId29"/>
    <p:sldId id="334" r:id="rId30"/>
    <p:sldId id="258" r:id="rId31"/>
    <p:sldId id="259" r:id="rId32"/>
    <p:sldId id="261" r:id="rId33"/>
    <p:sldId id="276" r:id="rId34"/>
    <p:sldId id="338" r:id="rId35"/>
    <p:sldId id="262" r:id="rId36"/>
    <p:sldId id="307" r:id="rId37"/>
    <p:sldId id="327" r:id="rId38"/>
    <p:sldId id="317" r:id="rId39"/>
    <p:sldId id="264" r:id="rId40"/>
    <p:sldId id="339" r:id="rId41"/>
    <p:sldId id="340" r:id="rId42"/>
    <p:sldId id="341" r:id="rId43"/>
    <p:sldId id="333" r:id="rId44"/>
    <p:sldId id="331" r:id="rId45"/>
    <p:sldId id="332" r:id="rId46"/>
    <p:sldId id="325" r:id="rId47"/>
    <p:sldId id="305" r:id="rId48"/>
    <p:sldId id="266" r:id="rId49"/>
    <p:sldId id="265"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62" autoAdjust="0"/>
  </p:normalViewPr>
  <p:slideViewPr>
    <p:cSldViewPr snapToGrid="0" snapToObjects="1">
      <p:cViewPr>
        <p:scale>
          <a:sx n="105" d="100"/>
          <a:sy n="105" d="100"/>
        </p:scale>
        <p:origin x="-144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18-04-10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18-04-10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22</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23</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30</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35</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I mentioned before that</a:t>
            </a:r>
            <a:r>
              <a:rPr lang="en-US" baseline="0" dirty="0" smtClean="0"/>
              <a:t> we also grouped </a:t>
            </a:r>
            <a:r>
              <a:rPr lang="en-US" baseline="0" dirty="0" err="1" smtClean="0"/>
              <a:t>refseq</a:t>
            </a:r>
            <a:r>
              <a:rPr lang="en-US" baseline="0" dirty="0" smtClean="0"/>
              <a:t> clusters into functional groups by comparison to the SEED subsystem database</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On the </a:t>
            </a:r>
            <a:r>
              <a:rPr lang="en-US" b="1" baseline="0" dirty="0" smtClean="0"/>
              <a:t>left</a:t>
            </a:r>
            <a:r>
              <a:rPr lang="en-US" baseline="0" dirty="0" smtClean="0"/>
              <a:t> is the </a:t>
            </a:r>
            <a:r>
              <a:rPr lang="en-US" baseline="0" dirty="0" err="1" smtClean="0"/>
              <a:t>biplot</a:t>
            </a:r>
            <a:r>
              <a:rPr lang="en-US" baseline="0" dirty="0" smtClean="0"/>
              <a:t> I just showed you </a:t>
            </a:r>
            <a:r>
              <a:rPr lang="en-US" b="1" baseline="0" dirty="0" smtClean="0"/>
              <a:t>at the </a:t>
            </a:r>
            <a:r>
              <a:rPr lang="en-US" b="1" baseline="0" dirty="0" err="1" smtClean="0"/>
              <a:t>refseq</a:t>
            </a:r>
            <a:r>
              <a:rPr lang="en-US" b="0" baseline="0" dirty="0" smtClean="0"/>
              <a:t>, or taxonomic level, and on the </a:t>
            </a:r>
            <a:r>
              <a:rPr lang="en-US" b="1" baseline="0" dirty="0" smtClean="0"/>
              <a:t>right</a:t>
            </a:r>
            <a:r>
              <a:rPr lang="en-US" b="0" baseline="0" dirty="0" smtClean="0"/>
              <a:t> is plotting the same data that has now been binned into subsystem4 groups</a:t>
            </a:r>
            <a:endParaRPr lang="en-US"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The</a:t>
            </a:r>
            <a:r>
              <a:rPr lang="en-US" baseline="0" dirty="0" smtClean="0"/>
              <a:t> samples fall into the </a:t>
            </a:r>
            <a:r>
              <a:rPr lang="en-US" dirty="0" smtClean="0"/>
              <a:t>same </a:t>
            </a:r>
            <a:r>
              <a:rPr lang="en-US" b="1" dirty="0" smtClean="0"/>
              <a:t>four</a:t>
            </a:r>
            <a:r>
              <a:rPr lang="en-US" dirty="0" smtClean="0"/>
              <a:t> inferred subgroups that</a:t>
            </a:r>
            <a:r>
              <a:rPr lang="en-US" baseline="0" dirty="0" smtClean="0"/>
              <a:t> were shown by hierarchical clustering on the previous plot, and these, again, correspond to different subtypes of the disease condition</a:t>
            </a:r>
            <a:endParaRPr lang="en-US" dirty="0" smtClean="0"/>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endParaRPr lang="en-US" dirty="0" smtClean="0"/>
          </a:p>
          <a:p>
            <a:pPr marL="228600" indent="-228600">
              <a:buFont typeface="+mj-lt"/>
              <a:buAutoNum type="arabicPeriod"/>
            </a:pPr>
            <a:r>
              <a:rPr lang="en-US" dirty="0" smtClean="0"/>
              <a:t>The major split on component</a:t>
            </a:r>
            <a:r>
              <a:rPr lang="en-US" baseline="0" dirty="0" smtClean="0"/>
              <a:t> one is still between the healthy and dysbiotic BV state, but in this case there is </a:t>
            </a:r>
            <a:r>
              <a:rPr lang="en-US" b="1" baseline="0" dirty="0" smtClean="0"/>
              <a:t>b</a:t>
            </a:r>
            <a:r>
              <a:rPr lang="en-US" b="1" dirty="0" smtClean="0"/>
              <a:t>etter</a:t>
            </a:r>
            <a:r>
              <a:rPr lang="en-US" dirty="0" smtClean="0"/>
              <a:t> </a:t>
            </a:r>
            <a:r>
              <a:rPr lang="en-US" b="1" dirty="0" smtClean="0"/>
              <a:t>separation </a:t>
            </a:r>
            <a:r>
              <a:rPr lang="en-US" dirty="0" smtClean="0"/>
              <a:t>- larger PC1 (41% vs 52%)</a:t>
            </a:r>
          </a:p>
          <a:p>
            <a:pPr marL="685800" lvl="1" indent="-228600">
              <a:buFont typeface="+mj-lt"/>
              <a:buAutoNum type="arabicPeriod"/>
            </a:pPr>
            <a:r>
              <a:rPr lang="en-US" b="0" dirty="0" smtClean="0"/>
              <a:t>This</a:t>
            </a:r>
            <a:r>
              <a:rPr lang="en-US" b="0" baseline="0" dirty="0" smtClean="0"/>
              <a:t> suggests two key conclusions</a:t>
            </a:r>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1. That there is a r</a:t>
            </a:r>
            <a:r>
              <a:rPr lang="en-US" dirty="0" smtClean="0"/>
              <a:t>edundancy in functions </a:t>
            </a:r>
            <a:r>
              <a:rPr lang="en-US" b="1" dirty="0" smtClean="0"/>
              <a:t>despite differences in</a:t>
            </a:r>
            <a:r>
              <a:rPr lang="en-US" b="1" baseline="0" dirty="0" smtClean="0"/>
              <a:t> taxonomic </a:t>
            </a:r>
            <a:r>
              <a:rPr lang="en-US" b="0" baseline="0" dirty="0" smtClean="0"/>
              <a:t>composition. In other words,</a:t>
            </a:r>
            <a:r>
              <a:rPr lang="en-US" dirty="0" smtClean="0"/>
              <a:t> different species can contribute to the same functions</a:t>
            </a:r>
            <a:endParaRPr lang="en-US" b="0" baseline="0" dirty="0" smtClean="0"/>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2. That </a:t>
            </a:r>
            <a:r>
              <a:rPr lang="en-US" sz="1200" b="0" baseline="0" dirty="0" smtClean="0">
                <a:ea typeface="ＭＳ Ｐゴシック" charset="-128"/>
              </a:rPr>
              <a:t>these conserved</a:t>
            </a:r>
            <a:r>
              <a:rPr lang="en-US" altLang="en-US" sz="1200" dirty="0" smtClean="0">
                <a:ea typeface="ＭＳ Ｐゴシック" charset="-128"/>
              </a:rPr>
              <a:t> biochemical functions are the major unit of interest contributing to the condition (rather than individual genes)</a:t>
            </a:r>
          </a:p>
          <a:p>
            <a:pPr marL="228600" marR="0" lvl="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This is starting</a:t>
            </a:r>
            <a:r>
              <a:rPr lang="en-US" baseline="0" dirty="0" smtClean="0"/>
              <a:t> to think of the system as a </a:t>
            </a:r>
            <a:r>
              <a:rPr lang="en-US" b="1" baseline="0" dirty="0" smtClean="0"/>
              <a:t>m</a:t>
            </a:r>
            <a:r>
              <a:rPr lang="en-US" b="1" dirty="0" smtClean="0"/>
              <a:t>eta-organism</a:t>
            </a:r>
            <a:r>
              <a:rPr lang="en-US" dirty="0" smtClean="0"/>
              <a:t> instead of individuals</a:t>
            </a:r>
            <a:r>
              <a:rPr lang="en-US" baseline="0" dirty="0" smtClean="0"/>
              <a:t> in a community</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44</a:t>
            </a:fld>
            <a:endParaRPr lang="en-US" altLang="en-US"/>
          </a:p>
        </p:txBody>
      </p:sp>
    </p:spTree>
    <p:extLst>
      <p:ext uri="{BB962C8B-B14F-4D97-AF65-F5344CB8AC3E}">
        <p14:creationId xmlns:p14="http://schemas.microsoft.com/office/powerpoint/2010/main" val="471789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One outstanding question I had was once we’d identified two BV subgroups, was </a:t>
            </a:r>
            <a:r>
              <a:rPr lang="en-CA" baseline="0" dirty="0" smtClean="0"/>
              <a:t>to find out which</a:t>
            </a:r>
            <a:r>
              <a:rPr lang="en-US" baseline="0" dirty="0" smtClean="0"/>
              <a:t> specific functions were different between them</a:t>
            </a:r>
          </a:p>
          <a:p>
            <a:pPr marL="228600" indent="-228600">
              <a:buFont typeface="+mj-lt"/>
              <a:buAutoNum type="arabicPeriod"/>
            </a:pPr>
            <a:r>
              <a:rPr lang="en-US" baseline="0" dirty="0" smtClean="0"/>
              <a:t>For this I used </a:t>
            </a:r>
            <a:r>
              <a:rPr lang="en-US" b="1" baseline="0" dirty="0" err="1" smtClean="0"/>
              <a:t>ALDEx</a:t>
            </a:r>
            <a:r>
              <a:rPr lang="en-US" b="0" baseline="0" dirty="0" smtClean="0"/>
              <a:t> which uses principles of Compositional Data Analysis and effect sizes to infer differences between groups</a:t>
            </a:r>
          </a:p>
          <a:p>
            <a:pPr marL="228600" indent="-228600">
              <a:buFont typeface="+mj-lt"/>
              <a:buAutoNum type="arabicPeriod"/>
            </a:pPr>
            <a:r>
              <a:rPr lang="en-US" b="0" baseline="0" dirty="0" smtClean="0"/>
              <a:t>The </a:t>
            </a:r>
            <a:r>
              <a:rPr lang="en-US" b="1" baseline="0" dirty="0" smtClean="0"/>
              <a:t>effect size</a:t>
            </a:r>
            <a:r>
              <a:rPr lang="en-US" b="0" baseline="0" dirty="0" smtClean="0"/>
              <a:t> is a a ratio of the between-condition difference over the within condition variance</a:t>
            </a:r>
            <a:endParaRPr lang="en-US" baseline="0"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Each dot is an individual function plotted by a higher level group. On the x-axis is the </a:t>
            </a:r>
            <a:r>
              <a:rPr lang="en-US" b="1" baseline="0" dirty="0" smtClean="0"/>
              <a:t>Effect size</a:t>
            </a:r>
            <a:r>
              <a:rPr lang="en-US" b="0" baseline="0" dirty="0" smtClean="0"/>
              <a:t> as a way to </a:t>
            </a:r>
            <a:r>
              <a:rPr lang="en-US" b="1" baseline="0" dirty="0" smtClean="0"/>
              <a:t>visualize the magnitude of the change</a:t>
            </a:r>
          </a:p>
          <a:p>
            <a:pPr marL="1143000" lvl="2" indent="-228600">
              <a:buFont typeface="+mj-lt"/>
              <a:buAutoNum type="arabicPeriod"/>
            </a:pPr>
            <a:r>
              <a:rPr lang="en-US" baseline="0" dirty="0" smtClean="0"/>
              <a:t>Colored dots (red or blue for each condition) are significantly different</a:t>
            </a:r>
          </a:p>
          <a:p>
            <a:pPr marL="685800" lvl="1" indent="-228600">
              <a:buFont typeface="+mj-lt"/>
              <a:buAutoNum type="arabicPeriod"/>
            </a:pPr>
            <a:r>
              <a:rPr lang="en-US" b="0" baseline="0" dirty="0" smtClean="0"/>
              <a:t>Some differences are</a:t>
            </a:r>
            <a:r>
              <a:rPr lang="en-CA" b="0" baseline="0" dirty="0" smtClean="0"/>
              <a:t> </a:t>
            </a:r>
            <a:r>
              <a:rPr lang="en-CA" b="1" baseline="0" dirty="0" smtClean="0"/>
              <a:t>metabolic</a:t>
            </a:r>
            <a:r>
              <a:rPr lang="en-CA" b="0" baseline="0" dirty="0" smtClean="0"/>
              <a:t> (which we expectedly see in the </a:t>
            </a:r>
            <a:r>
              <a:rPr lang="en-CA" b="0" baseline="0" dirty="0" err="1" smtClean="0"/>
              <a:t>metabolome</a:t>
            </a:r>
            <a:r>
              <a:rPr lang="en-CA" b="0" baseline="0" dirty="0" smtClean="0"/>
              <a:t>) </a:t>
            </a:r>
            <a:r>
              <a:rPr lang="en-US" b="0" baseline="0" dirty="0" smtClean="0"/>
              <a:t>and some are </a:t>
            </a:r>
            <a:r>
              <a:rPr lang="en-CA" b="1" baseline="0" dirty="0" smtClean="0"/>
              <a:t>structural </a:t>
            </a:r>
            <a:r>
              <a:rPr lang="en-CA" b="0" baseline="0" dirty="0" smtClean="0"/>
              <a:t>(which we would not see in the metabolize analysis)</a:t>
            </a:r>
            <a:endParaRPr lang="en-US" b="1" baseline="0" dirty="0" smtClean="0"/>
          </a:p>
          <a:p>
            <a:pPr marL="228600" lvl="0" indent="-228600">
              <a:buFont typeface="+mj-lt"/>
              <a:buAutoNum type="arabicPeriod"/>
            </a:pP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45</a:t>
            </a:fld>
            <a:endParaRPr lang="en-US" altLang="en-US"/>
          </a:p>
        </p:txBody>
      </p:sp>
    </p:spTree>
    <p:extLst>
      <p:ext uri="{BB962C8B-B14F-4D97-AF65-F5344CB8AC3E}">
        <p14:creationId xmlns:p14="http://schemas.microsoft.com/office/powerpoint/2010/main" val="66363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D07C1582-049A-4147-8677-FD1D686F8424}"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67A2AFF-0B75-7140-8A23-BD2E4A75C42D}"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49452C5-BF5A-3942-A37D-778E0E8653A9}"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55C47D4-4CDB-A94A-B79B-F87B67C99FAD}"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67F2C53B-51B7-584D-9A06-2FE9031117B2}"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8FE6CEC0-C301-E64D-83F1-70052C5DBD47}"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B44EC5B4-1722-7647-BAF1-F58C1E0B292E}" type="datetime1">
              <a:rPr lang="en-CA" smtClean="0"/>
              <a:t>18-04-10</a:t>
            </a:fld>
            <a:endParaRPr lang="en-US"/>
          </a:p>
        </p:txBody>
      </p:sp>
      <p:sp>
        <p:nvSpPr>
          <p:cNvPr id="8" name="Footer Placeholder 7"/>
          <p:cNvSpPr>
            <a:spLocks noGrp="1"/>
          </p:cNvSpPr>
          <p:nvPr>
            <p:ph type="ftr" sz="quarter" idx="11"/>
          </p:nvPr>
        </p:nvSpPr>
        <p:spPr/>
        <p:txBody>
          <a:bodyPr/>
          <a:lstStyle/>
          <a:p>
            <a:r>
              <a:rPr lang="en-US" smtClean="0"/>
              <a:t>EBI-Hinxton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A417BFEE-B11D-5849-9D5E-B32A4F43B531}" type="datetime1">
              <a:rPr lang="en-CA" smtClean="0"/>
              <a:t>18-04-10</a:t>
            </a:fld>
            <a:endParaRPr lang="en-US"/>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D711B-1E82-A548-BBE3-88931D0C6987}" type="datetime1">
              <a:rPr lang="en-CA" smtClean="0"/>
              <a:t>18-04-10</a:t>
            </a:fld>
            <a:endParaRPr lang="en-US"/>
          </a:p>
        </p:txBody>
      </p:sp>
      <p:sp>
        <p:nvSpPr>
          <p:cNvPr id="3" name="Footer Placeholder 2"/>
          <p:cNvSpPr>
            <a:spLocks noGrp="1"/>
          </p:cNvSpPr>
          <p:nvPr>
            <p:ph type="ftr" sz="quarter" idx="11"/>
          </p:nvPr>
        </p:nvSpPr>
        <p:spPr/>
        <p:txBody>
          <a:bodyPr/>
          <a:lstStyle/>
          <a:p>
            <a:r>
              <a:rPr lang="en-US" smtClean="0"/>
              <a:t>EBI-Hinxton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A1C9E0C-D156-4E48-BED1-8945F5553A92}"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7D69F89-1E05-9843-8D86-EB40B640749D}"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B8798-642B-B042-92DE-1F4787577C81}" type="datetime1">
              <a:rPr lang="en-CA" smtClean="0"/>
              <a:t>18-04-10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EBI-Hinxton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44.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err="1"/>
              <a:t>CoDa</a:t>
            </a:r>
            <a:r>
              <a:rPr lang="en-US" dirty="0"/>
              <a:t> HTS </a:t>
            </a:r>
            <a:r>
              <a:rPr lang="en-US" dirty="0" smtClean="0"/>
              <a:t>Workshop: motivation and background</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6" name="Picture 5"/>
          <p:cNvPicPr>
            <a:picLocks noChangeAspect="1"/>
          </p:cNvPicPr>
          <p:nvPr/>
        </p:nvPicPr>
        <p:blipFill>
          <a:blip r:embed="rId3"/>
          <a:stretch>
            <a:fillRect/>
          </a:stretch>
        </p:blipFill>
        <p:spPr>
          <a:xfrm>
            <a:off x="351971" y="1600200"/>
            <a:ext cx="5029200" cy="1104900"/>
          </a:xfrm>
          <a:prstGeom prst="rect">
            <a:avLst/>
          </a:prstGeom>
        </p:spPr>
      </p:pic>
    </p:spTree>
    <p:extLst>
      <p:ext uri="{BB962C8B-B14F-4D97-AF65-F5344CB8AC3E}">
        <p14:creationId xmlns:p14="http://schemas.microsoft.com/office/powerpoint/2010/main" val="3202842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51234" r="-51234"/>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093314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53666" r="-53666"/>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2865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t="-1423" b="-1423"/>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06417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a:srcRect l="500" r="-1628"/>
          <a:stretch/>
        </p:blipFill>
        <p:spPr>
          <a:xfrm>
            <a:off x="191105" y="1600200"/>
            <a:ext cx="4596190"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6" name="Picture 5"/>
          <p:cNvPicPr>
            <a:picLocks noChangeAspect="1"/>
          </p:cNvPicPr>
          <p:nvPr/>
        </p:nvPicPr>
        <p:blipFill>
          <a:blip r:embed="rId3"/>
          <a:stretch>
            <a:fillRect/>
          </a:stretch>
        </p:blipFill>
        <p:spPr>
          <a:xfrm>
            <a:off x="4787295" y="1804004"/>
            <a:ext cx="4051300" cy="1701800"/>
          </a:xfrm>
          <a:prstGeom prst="rect">
            <a:avLst/>
          </a:prstGeom>
        </p:spPr>
      </p:pic>
    </p:spTree>
    <p:extLst>
      <p:ext uri="{BB962C8B-B14F-4D97-AF65-F5344CB8AC3E}">
        <p14:creationId xmlns:p14="http://schemas.microsoft.com/office/powerpoint/2010/main" val="234142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30616" r="-30616"/>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68965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t="-1799" b="-1799"/>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182157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Correlations!!!</a:t>
            </a:r>
            <a:endParaRPr lang="en-US" dirty="0"/>
          </a:p>
        </p:txBody>
      </p:sp>
      <p:sp>
        <p:nvSpPr>
          <p:cNvPr id="4" name="Footer Placeholder 3"/>
          <p:cNvSpPr>
            <a:spLocks noGrp="1"/>
          </p:cNvSpPr>
          <p:nvPr>
            <p:ph type="ftr" sz="quarter" idx="11"/>
          </p:nvPr>
        </p:nvSpPr>
        <p:spPr/>
        <p:txBody>
          <a:bodyPr/>
          <a:lstStyle/>
          <a:p>
            <a:r>
              <a:rPr lang="en-US" smtClean="0"/>
              <a:t>CSM_Waterloo 2017</a:t>
            </a:r>
            <a:endParaRPr lang="en-US"/>
          </a:p>
        </p:txBody>
      </p:sp>
      <p:pic>
        <p:nvPicPr>
          <p:cNvPr id="7" name="Content Placeholder 6"/>
          <p:cNvPicPr>
            <a:picLocks noGrp="1" noChangeAspect="1"/>
          </p:cNvPicPr>
          <p:nvPr>
            <p:ph idx="1"/>
          </p:nvPr>
        </p:nvPicPr>
        <p:blipFill>
          <a:blip r:embed="rId2"/>
          <a:srcRect t="-3236" b="-3236"/>
          <a:stretch>
            <a:fillRect/>
          </a:stretch>
        </p:blipFill>
        <p:spPr>
          <a:xfrm>
            <a:off x="711200" y="3270998"/>
            <a:ext cx="4172050" cy="2294467"/>
          </a:xfrm>
        </p:spPr>
      </p:pic>
      <p:sp>
        <p:nvSpPr>
          <p:cNvPr id="8" name="TextBox 7"/>
          <p:cNvSpPr txBox="1"/>
          <p:nvPr/>
        </p:nvSpPr>
        <p:spPr>
          <a:xfrm>
            <a:off x="1072444" y="2284609"/>
            <a:ext cx="520470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False positive –</a:t>
            </a:r>
            <a:r>
              <a:rPr lang="en-US" dirty="0" err="1" smtClean="0"/>
              <a:t>ve</a:t>
            </a:r>
            <a:r>
              <a:rPr lang="en-US" dirty="0" smtClean="0"/>
              <a:t> correlations because </a:t>
            </a:r>
            <a:r>
              <a:rPr lang="is-IS" dirty="0" smtClean="0"/>
              <a:t>…</a:t>
            </a:r>
          </a:p>
          <a:p>
            <a:r>
              <a:rPr lang="is-IS" dirty="0"/>
              <a:t>	</a:t>
            </a:r>
            <a:r>
              <a:rPr lang="is-IS" dirty="0" smtClean="0"/>
              <a:t>what is the correlation between heads and tails?</a:t>
            </a:r>
            <a:endParaRPr lang="en-US" dirty="0"/>
          </a:p>
        </p:txBody>
      </p:sp>
      <p:sp>
        <p:nvSpPr>
          <p:cNvPr id="9" name="TextBox 8"/>
          <p:cNvSpPr txBox="1"/>
          <p:nvPr/>
        </p:nvSpPr>
        <p:spPr>
          <a:xfrm>
            <a:off x="5130800" y="3791092"/>
            <a:ext cx="30455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False positive +</a:t>
            </a:r>
            <a:r>
              <a:rPr lang="en-US" dirty="0" err="1" smtClean="0"/>
              <a:t>ve</a:t>
            </a:r>
            <a:r>
              <a:rPr lang="en-US" dirty="0" smtClean="0"/>
              <a:t> correlations because associations must maintain a constant ratio </a:t>
            </a:r>
            <a:r>
              <a:rPr lang="is-IS" dirty="0" smtClean="0"/>
              <a:t>…</a:t>
            </a:r>
            <a:endParaRPr lang="en-US" dirty="0"/>
          </a:p>
        </p:txBody>
      </p:sp>
      <p:sp>
        <p:nvSpPr>
          <p:cNvPr id="10" name="TextBox 9"/>
          <p:cNvSpPr txBox="1"/>
          <p:nvPr/>
        </p:nvSpPr>
        <p:spPr>
          <a:xfrm>
            <a:off x="2640337" y="1602304"/>
            <a:ext cx="33794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CA" dirty="0" smtClean="0"/>
              <a:t>In addition to spurious correlation</a:t>
            </a:r>
            <a:endParaRPr lang="en-US" dirty="0"/>
          </a:p>
        </p:txBody>
      </p:sp>
      <p:sp>
        <p:nvSpPr>
          <p:cNvPr id="1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559413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err="1" smtClean="0"/>
              <a:t>Ø</a:t>
            </a:r>
            <a:r>
              <a:rPr lang="en-US" dirty="0" smtClean="0"/>
              <a:t> metric</a:t>
            </a:r>
            <a:br>
              <a:rPr lang="en-US" dirty="0" smtClean="0"/>
            </a:br>
            <a:r>
              <a:rPr lang="en-US" sz="2700" dirty="0" err="1" smtClean="0"/>
              <a:t>propr</a:t>
            </a:r>
            <a:r>
              <a:rPr lang="en-US" sz="2700" dirty="0" smtClean="0"/>
              <a:t>, </a:t>
            </a:r>
            <a:r>
              <a:rPr lang="en-US" sz="2700" dirty="0" err="1" smtClean="0"/>
              <a:t>CoDaSeq</a:t>
            </a:r>
            <a:endParaRPr lang="en-US" sz="2700" dirty="0"/>
          </a:p>
        </p:txBody>
      </p:sp>
      <p:sp>
        <p:nvSpPr>
          <p:cNvPr id="3" name="Content Placeholder 2"/>
          <p:cNvSpPr>
            <a:spLocks noGrp="1"/>
          </p:cNvSpPr>
          <p:nvPr>
            <p:ph idx="1"/>
          </p:nvPr>
        </p:nvSpPr>
        <p:spPr>
          <a:xfrm>
            <a:off x="4427536" y="2994789"/>
            <a:ext cx="4259263" cy="3001682"/>
          </a:xfrm>
        </p:spPr>
        <p:txBody>
          <a:bodyPr>
            <a:normAutofit fontScale="70000" lnSpcReduction="20000"/>
          </a:bodyPr>
          <a:lstStyle/>
          <a:p>
            <a:r>
              <a:rPr lang="en-US" dirty="0" err="1" smtClean="0">
                <a:latin typeface="Calibri" charset="0"/>
              </a:rPr>
              <a:t>Ø</a:t>
            </a:r>
            <a:r>
              <a:rPr lang="en-US" dirty="0" smtClean="0">
                <a:latin typeface="Calibri" charset="0"/>
              </a:rPr>
              <a:t> = 1 + ß</a:t>
            </a:r>
            <a:r>
              <a:rPr lang="en-US" baseline="30000" dirty="0" smtClean="0">
                <a:latin typeface="Calibri" charset="0"/>
              </a:rPr>
              <a:t>2</a:t>
            </a:r>
            <a:r>
              <a:rPr lang="en-US" dirty="0" smtClean="0">
                <a:latin typeface="Calibri" charset="0"/>
              </a:rPr>
              <a:t> -2ß|r|</a:t>
            </a:r>
          </a:p>
          <a:p>
            <a:pPr marL="0" indent="0">
              <a:buNone/>
            </a:pPr>
            <a:r>
              <a:rPr lang="en-US" dirty="0" smtClean="0">
                <a:latin typeface="Calibri" charset="0"/>
              </a:rPr>
              <a:t>    </a:t>
            </a:r>
          </a:p>
          <a:p>
            <a:r>
              <a:rPr lang="en-US" dirty="0" smtClean="0">
                <a:latin typeface="Calibri" charset="0"/>
              </a:rPr>
              <a:t>r=1 when two vectors in same direction</a:t>
            </a:r>
          </a:p>
          <a:p>
            <a:r>
              <a:rPr lang="en-US" dirty="0" err="1" smtClean="0">
                <a:latin typeface="Calibri" charset="0"/>
              </a:rPr>
              <a:t>ß</a:t>
            </a:r>
            <a:r>
              <a:rPr lang="en-US" dirty="0" smtClean="0">
                <a:latin typeface="Calibri" charset="0"/>
              </a:rPr>
              <a:t>=1 when the two vectors have the same variance</a:t>
            </a:r>
          </a:p>
          <a:p>
            <a:r>
              <a:rPr lang="en-US" dirty="0" smtClean="0">
                <a:latin typeface="Calibri" charset="0"/>
              </a:rPr>
              <a:t>So </a:t>
            </a:r>
            <a:r>
              <a:rPr lang="en-US" dirty="0" err="1" smtClean="0">
                <a:latin typeface="Calibri" charset="0"/>
              </a:rPr>
              <a:t>Ø</a:t>
            </a:r>
            <a:r>
              <a:rPr lang="en-US" dirty="0" smtClean="0">
                <a:latin typeface="Calibri" charset="0"/>
              </a:rPr>
              <a:t> = 0 </a:t>
            </a:r>
            <a:r>
              <a:rPr lang="en-US" dirty="0" err="1" smtClean="0">
                <a:latin typeface="Calibri" charset="0"/>
              </a:rPr>
              <a:t>iff</a:t>
            </a:r>
            <a:r>
              <a:rPr lang="en-US" dirty="0" smtClean="0">
                <a:latin typeface="Calibri" charset="0"/>
              </a:rPr>
              <a:t> r=2 </a:t>
            </a:r>
            <a:r>
              <a:rPr lang="en-US" dirty="0">
                <a:latin typeface="Calibri" charset="0"/>
              </a:rPr>
              <a:t>&amp; </a:t>
            </a:r>
            <a:r>
              <a:rPr lang="en-US" dirty="0" err="1">
                <a:latin typeface="Calibri" charset="0"/>
              </a:rPr>
              <a:t>ß</a:t>
            </a:r>
            <a:r>
              <a:rPr lang="en-US" dirty="0" smtClean="0">
                <a:latin typeface="Calibri" charset="0"/>
              </a:rPr>
              <a:t>=1</a:t>
            </a:r>
          </a:p>
          <a:p>
            <a:pPr lvl="1"/>
            <a:r>
              <a:rPr lang="en-US" dirty="0" smtClean="0">
                <a:latin typeface="Calibri" charset="0"/>
              </a:rPr>
              <a:t>Collapsing two measures into one number</a:t>
            </a:r>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pic>
        <p:nvPicPr>
          <p:cNvPr id="6" name="Content Placeholder 14" descr="simple_biplot.pdf"/>
          <p:cNvPicPr>
            <a:picLocks noChangeAspect="1"/>
          </p:cNvPicPr>
          <p:nvPr/>
        </p:nvPicPr>
        <p:blipFill>
          <a:blip r:embed="rId3">
            <a:extLst>
              <a:ext uri="{28A0092B-C50C-407E-A947-70E740481C1C}">
                <a14:useLocalDpi xmlns:a14="http://schemas.microsoft.com/office/drawing/2010/main" val="0"/>
              </a:ext>
            </a:extLst>
          </a:blip>
          <a:srcRect l="6970" t="5789" r="5305" b="4047"/>
          <a:stretch>
            <a:fillRect/>
          </a:stretch>
        </p:blipFill>
        <p:spPr>
          <a:xfrm>
            <a:off x="457200" y="1765300"/>
            <a:ext cx="3970337" cy="4081463"/>
          </a:xfrm>
          <a:prstGeom prst="rect">
            <a:avLst/>
          </a:prstGeom>
        </p:spPr>
      </p:pic>
      <p:sp>
        <p:nvSpPr>
          <p:cNvPr id="5" name="Rectangle 4"/>
          <p:cNvSpPr/>
          <p:nvPr/>
        </p:nvSpPr>
        <p:spPr>
          <a:xfrm>
            <a:off x="5555381" y="5956158"/>
            <a:ext cx="2276510" cy="523220"/>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a:t>
            </a:r>
            <a:r>
              <a:rPr lang="en-US" sz="1400" dirty="0" smtClean="0">
                <a:solidFill>
                  <a:srgbClr val="7F7F7F"/>
                </a:solidFill>
              </a:rPr>
              <a:t>2015</a:t>
            </a:r>
          </a:p>
          <a:p>
            <a:r>
              <a:rPr lang="en-US" sz="1400" dirty="0" err="1" smtClean="0">
                <a:solidFill>
                  <a:srgbClr val="7F7F7F"/>
                </a:solidFill>
              </a:rPr>
              <a:t>Erb</a:t>
            </a:r>
            <a:r>
              <a:rPr lang="en-US" sz="1400" dirty="0" smtClean="0">
                <a:solidFill>
                  <a:srgbClr val="7F7F7F"/>
                </a:solidFill>
              </a:rPr>
              <a:t>, </a:t>
            </a:r>
            <a:r>
              <a:rPr lang="en-US" sz="1400" dirty="0" err="1" smtClean="0">
                <a:solidFill>
                  <a:srgbClr val="7F7F7F"/>
                </a:solidFill>
              </a:rPr>
              <a:t>Theor</a:t>
            </a:r>
            <a:r>
              <a:rPr lang="en-US" sz="1400" dirty="0" smtClean="0">
                <a:solidFill>
                  <a:srgbClr val="7F7F7F"/>
                </a:solidFill>
              </a:rPr>
              <a:t>. </a:t>
            </a:r>
            <a:r>
              <a:rPr lang="en-US" sz="1400" dirty="0" err="1" smtClean="0">
                <a:solidFill>
                  <a:srgbClr val="7F7F7F"/>
                </a:solidFill>
              </a:rPr>
              <a:t>Biosci</a:t>
            </a:r>
            <a:r>
              <a:rPr lang="en-US" sz="1400" dirty="0" smtClean="0">
                <a:solidFill>
                  <a:srgbClr val="7F7F7F"/>
                </a:solidFill>
              </a:rPr>
              <a:t>. 2016</a:t>
            </a:r>
            <a:endParaRPr lang="en-US" sz="1400" dirty="0">
              <a:solidFill>
                <a:srgbClr val="7F7F7F"/>
              </a:solidFill>
            </a:endParaRPr>
          </a:p>
        </p:txBody>
      </p:sp>
      <p:sp>
        <p:nvSpPr>
          <p:cNvPr id="7" name="Footer Placeholder 6"/>
          <p:cNvSpPr>
            <a:spLocks noGrp="1"/>
          </p:cNvSpPr>
          <p:nvPr>
            <p:ph type="ftr" sz="quarter" idx="11"/>
          </p:nvPr>
        </p:nvSpPr>
        <p:spPr/>
        <p:txBody>
          <a:bodyPr/>
          <a:lstStyle/>
          <a:p>
            <a:r>
              <a:rPr lang="en-US" smtClean="0"/>
              <a:t>CSM_Waterloo 2017</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8435394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CSM_Waterloo 2017</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134107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counts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4862287" y="2382762"/>
            <a:ext cx="3824514" cy="2585323"/>
          </a:xfrm>
          <a:prstGeom prst="rect">
            <a:avLst/>
          </a:prstGeom>
          <a:noFill/>
        </p:spPr>
        <p:txBody>
          <a:bodyPr wrap="square" rtlCol="0">
            <a:spAutoFit/>
          </a:bodyPr>
          <a:lstStyle/>
          <a:p>
            <a:r>
              <a:rPr lang="en-US" b="1" dirty="0" smtClean="0"/>
              <a:t>Counts in the environment</a:t>
            </a:r>
          </a:p>
          <a:p>
            <a:pPr marL="285750" indent="-285750">
              <a:buFont typeface="Arial"/>
              <a:buChar char="•"/>
            </a:pPr>
            <a:r>
              <a:rPr lang="en-US" dirty="0" smtClean="0"/>
              <a:t>Vast majority of molecules maintain same absolute abundance</a:t>
            </a:r>
          </a:p>
          <a:p>
            <a:pPr marL="285750" indent="-285750">
              <a:buFont typeface="Arial"/>
              <a:buChar char="•"/>
            </a:pPr>
            <a:r>
              <a:rPr lang="en-US" dirty="0" smtClean="0"/>
              <a:t>~75 increase in abundance</a:t>
            </a:r>
          </a:p>
          <a:p>
            <a:endParaRPr lang="en-US" dirty="0"/>
          </a:p>
          <a:p>
            <a:r>
              <a:rPr lang="en-US" b="1" dirty="0" smtClean="0"/>
              <a:t>‘Counts’ after sequencing</a:t>
            </a:r>
          </a:p>
          <a:p>
            <a:pPr marL="285750" indent="-285750">
              <a:buFont typeface="Arial"/>
              <a:buChar char="•"/>
            </a:pPr>
            <a:r>
              <a:rPr lang="en-US" dirty="0" smtClean="0"/>
              <a:t>Vast majority appear to have decreased</a:t>
            </a:r>
          </a:p>
          <a:p>
            <a:pPr marL="285750" indent="-285750">
              <a:buFont typeface="Arial"/>
              <a:buChar char="•"/>
            </a:pPr>
            <a:r>
              <a:rPr lang="en-US" dirty="0" smtClean="0"/>
              <a:t>Small number increased</a:t>
            </a:r>
            <a:endParaRPr lang="en-US" dirty="0"/>
          </a:p>
        </p:txBody>
      </p:sp>
      <p:pic>
        <p:nvPicPr>
          <p:cNvPr id="8" name="Content Placeholder 4" descr="DESeq.selex.pdf"/>
          <p:cNvPicPr>
            <a:picLocks noChangeAspect="1"/>
          </p:cNvPicPr>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a:prstGeom prst="rect">
            <a:avLst/>
          </a:prstGeom>
        </p:spPr>
      </p:pic>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593437"/>
            <a:ext cx="4374444" cy="4801315"/>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endParaRPr lang="en-US" dirty="0" smtClean="0"/>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CSM_Waterloo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329126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05964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CSM_Waterloo 2017</a:t>
            </a:r>
            <a:endParaRPr lang="en-US"/>
          </a:p>
        </p:txBody>
      </p:sp>
      <p:sp>
        <p:nvSpPr>
          <p:cNvPr id="9" name="TextBox 8"/>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38680728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8638385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85852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p>
        </p:txBody>
      </p:sp>
      <p:sp>
        <p:nvSpPr>
          <p:cNvPr id="4" name="Footer Placeholder 3"/>
          <p:cNvSpPr>
            <a:spLocks noGrp="1"/>
          </p:cNvSpPr>
          <p:nvPr>
            <p:ph type="ftr" sz="quarter" idx="11"/>
          </p:nvPr>
        </p:nvSpPr>
        <p:spPr/>
        <p:txBody>
          <a:bodyPr/>
          <a:lstStyle/>
          <a:p>
            <a:r>
              <a:rPr lang="it-IT"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optimistic</a:t>
            </a:r>
          </a:p>
          <a:p>
            <a:pPr marL="857250" lvl="2" indent="0">
              <a:buNone/>
            </a:pPr>
            <a:r>
              <a:rPr lang="en-US" sz="1200" dirty="0" smtClean="0"/>
              <a:t>(</a:t>
            </a:r>
            <a:r>
              <a:rPr lang="en-US" sz="1200" dirty="0" err="1" smtClean="0"/>
              <a:t>Thorsen</a:t>
            </a:r>
            <a:r>
              <a:rPr lang="en-US" sz="1200" dirty="0" smtClean="0"/>
              <a:t> MB 2016, </a:t>
            </a:r>
            <a:r>
              <a:rPr lang="en-US" sz="1200" dirty="0" err="1" smtClean="0"/>
              <a:t>Hawindel</a:t>
            </a:r>
            <a:r>
              <a:rPr lang="en-US" sz="1200" dirty="0" smtClean="0"/>
              <a:t> BB 2017)</a:t>
            </a:r>
          </a:p>
          <a:p>
            <a:r>
              <a:rPr lang="en-US" dirty="0" smtClean="0"/>
              <a:t>Sequencing data are sparse</a:t>
            </a:r>
          </a:p>
          <a:p>
            <a:pPr lvl="1"/>
            <a:r>
              <a:rPr lang="en-US" dirty="0" smtClean="0"/>
              <a:t>Therefore we need to estimate many of our values</a:t>
            </a:r>
          </a:p>
          <a:p>
            <a:pPr marL="857250" lvl="2" indent="0">
              <a:buNone/>
            </a:pPr>
            <a:r>
              <a:rPr lang="en-US" sz="1200" dirty="0" smtClean="0"/>
              <a:t>(</a:t>
            </a:r>
            <a:r>
              <a:rPr lang="en-US" sz="1200" dirty="0" err="1" smtClean="0"/>
              <a:t>Tsilimigras</a:t>
            </a:r>
            <a:r>
              <a:rPr lang="en-US" sz="1200" dirty="0" smtClean="0"/>
              <a:t> MB 2016, White </a:t>
            </a:r>
            <a:r>
              <a:rPr lang="en-US" sz="1200" dirty="0" err="1" smtClean="0"/>
              <a:t>PLoS</a:t>
            </a:r>
            <a:r>
              <a:rPr lang="en-US" sz="1200" dirty="0" smtClean="0"/>
              <a:t> CB 2009)</a:t>
            </a:r>
          </a:p>
          <a:p>
            <a:r>
              <a:rPr lang="en-US" dirty="0"/>
              <a:t>Sequencing data are </a:t>
            </a:r>
            <a:r>
              <a:rPr lang="en-US" dirty="0" smtClean="0"/>
              <a:t>probabilities/compositions</a:t>
            </a:r>
          </a:p>
          <a:p>
            <a:pPr lvl="1"/>
            <a:r>
              <a:rPr lang="en-US" dirty="0" smtClean="0"/>
              <a:t>Applies to any ?-</a:t>
            </a:r>
            <a:r>
              <a:rPr lang="en-US" dirty="0" err="1" smtClean="0"/>
              <a:t>Seq</a:t>
            </a:r>
            <a:r>
              <a:rPr lang="en-US" dirty="0" smtClean="0"/>
              <a:t> experiment</a:t>
            </a:r>
          </a:p>
          <a:p>
            <a:pPr marL="857250" lvl="2" indent="0">
              <a:buNone/>
            </a:pPr>
            <a:r>
              <a:rPr lang="en-US" sz="1200" dirty="0"/>
              <a:t>(</a:t>
            </a:r>
            <a:r>
              <a:rPr lang="en-US" sz="1200" dirty="0" smtClean="0"/>
              <a:t>Friedman </a:t>
            </a:r>
            <a:r>
              <a:rPr lang="en-US" sz="1200" dirty="0" err="1"/>
              <a:t>PLoS</a:t>
            </a:r>
            <a:r>
              <a:rPr lang="en-US" sz="1200" dirty="0"/>
              <a:t> CB 2011, </a:t>
            </a:r>
            <a:r>
              <a:rPr lang="en-US" sz="1200" dirty="0" smtClean="0"/>
              <a:t>Lovell </a:t>
            </a:r>
            <a:r>
              <a:rPr lang="en-US" sz="1200" dirty="0" err="1" smtClean="0"/>
              <a:t>PLoS</a:t>
            </a:r>
            <a:r>
              <a:rPr lang="en-US" sz="1200" dirty="0" smtClean="0"/>
              <a:t> CB 2015, Gloor AE 2016)</a:t>
            </a:r>
            <a:endParaRPr lang="en-US" sz="1200" dirty="0"/>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69295" y="1600200"/>
            <a:ext cx="8229600" cy="4525963"/>
          </a:xfrm>
        </p:spPr>
        <p:txBody>
          <a:bodyPr>
            <a:normAutofit fontScale="925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 </a:t>
            </a:r>
            <a:r>
              <a:rPr lang="en-US" sz="1100" dirty="0" smtClean="0">
                <a:solidFill>
                  <a:schemeClr val="bg1">
                    <a:lumMod val="75000"/>
                  </a:schemeClr>
                </a:solidFill>
              </a:rPr>
              <a:t>(</a:t>
            </a:r>
            <a:r>
              <a:rPr lang="en-US" sz="1100" dirty="0" err="1" smtClean="0">
                <a:solidFill>
                  <a:schemeClr val="bg1">
                    <a:lumMod val="75000"/>
                  </a:schemeClr>
                </a:solidFill>
              </a:rPr>
              <a:t>Thorsen</a:t>
            </a:r>
            <a:r>
              <a:rPr lang="en-US" sz="1100" dirty="0" smtClean="0">
                <a:solidFill>
                  <a:schemeClr val="bg1">
                    <a:lumMod val="75000"/>
                  </a:schemeClr>
                </a:solidFill>
              </a:rPr>
              <a:t> MB 2016, </a:t>
            </a:r>
            <a:r>
              <a:rPr lang="en-US" sz="1100" dirty="0" err="1" smtClean="0">
                <a:solidFill>
                  <a:schemeClr val="bg1">
                    <a:lumMod val="75000"/>
                  </a:schemeClr>
                </a:solidFill>
              </a:rPr>
              <a:t>Hawindel</a:t>
            </a:r>
            <a:r>
              <a:rPr lang="en-US" sz="1100" dirty="0" smtClean="0">
                <a:solidFill>
                  <a:schemeClr val="bg1">
                    <a:lumMod val="75000"/>
                  </a:schemeClr>
                </a:solidFill>
              </a:rPr>
              <a:t> BB 2017)</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 </a:t>
            </a:r>
            <a:r>
              <a:rPr lang="en-US" sz="1100" dirty="0" smtClean="0">
                <a:solidFill>
                  <a:schemeClr val="bg1">
                    <a:lumMod val="75000"/>
                  </a:schemeClr>
                </a:solidFill>
              </a:rPr>
              <a:t>(</a:t>
            </a:r>
            <a:r>
              <a:rPr lang="en-US" sz="1100" dirty="0" err="1" smtClean="0">
                <a:solidFill>
                  <a:schemeClr val="bg1">
                    <a:lumMod val="75000"/>
                  </a:schemeClr>
                </a:solidFill>
              </a:rPr>
              <a:t>Tsilimigras</a:t>
            </a:r>
            <a:r>
              <a:rPr lang="en-US" sz="1100" dirty="0" smtClean="0">
                <a:solidFill>
                  <a:schemeClr val="bg1">
                    <a:lumMod val="75000"/>
                  </a:schemeClr>
                </a:solidFill>
              </a:rPr>
              <a:t> MB 2016, White </a:t>
            </a:r>
            <a:r>
              <a:rPr lang="en-US" sz="1100" dirty="0" err="1" smtClean="0">
                <a:solidFill>
                  <a:schemeClr val="bg1">
                    <a:lumMod val="75000"/>
                  </a:schemeClr>
                </a:solidFill>
              </a:rPr>
              <a:t>PLoS</a:t>
            </a:r>
            <a:r>
              <a:rPr lang="en-US" sz="1100" dirty="0" smtClean="0">
                <a:solidFill>
                  <a:schemeClr val="bg1">
                    <a:lumMod val="75000"/>
                  </a:schemeClr>
                </a:solidFill>
              </a:rPr>
              <a:t> CB 2009)</a:t>
            </a:r>
          </a:p>
          <a:p>
            <a:r>
              <a:rPr lang="en-US" dirty="0">
                <a:solidFill>
                  <a:schemeClr val="bg1">
                    <a:lumMod val="75000"/>
                  </a:schemeClr>
                </a:solidFill>
              </a:rPr>
              <a:t>Sequencing data are </a:t>
            </a:r>
            <a:r>
              <a:rPr lang="en-US" dirty="0" smtClean="0">
                <a:solidFill>
                  <a:schemeClr val="bg1">
                    <a:lumMod val="75000"/>
                  </a:schemeClr>
                </a:solidFill>
              </a:rPr>
              <a:t>probabilities/compositions</a:t>
            </a:r>
          </a:p>
          <a:p>
            <a:pPr lvl="1"/>
            <a:r>
              <a:rPr lang="en-US" dirty="0" smtClean="0">
                <a:solidFill>
                  <a:schemeClr val="bg1">
                    <a:lumMod val="75000"/>
                  </a:schemeClr>
                </a:solidFill>
              </a:rPr>
              <a:t>Applies to any ?-</a:t>
            </a:r>
            <a:r>
              <a:rPr lang="en-US" dirty="0" err="1" smtClean="0">
                <a:solidFill>
                  <a:schemeClr val="bg1">
                    <a:lumMod val="75000"/>
                  </a:schemeClr>
                </a:solidFill>
              </a:rPr>
              <a:t>Seq</a:t>
            </a:r>
            <a:r>
              <a:rPr lang="en-US" dirty="0" smtClean="0">
                <a:solidFill>
                  <a:schemeClr val="bg1">
                    <a:lumMod val="75000"/>
                  </a:schemeClr>
                </a:solidFill>
              </a:rPr>
              <a:t> experiment </a:t>
            </a:r>
            <a:r>
              <a:rPr lang="en-US" sz="1100" dirty="0" smtClean="0">
                <a:solidFill>
                  <a:schemeClr val="bg1">
                    <a:lumMod val="75000"/>
                  </a:schemeClr>
                </a:solidFill>
              </a:rPr>
              <a:t>(Friedman, Lovell </a:t>
            </a:r>
            <a:r>
              <a:rPr lang="en-US" sz="1100" dirty="0" err="1" smtClean="0">
                <a:solidFill>
                  <a:schemeClr val="bg1">
                    <a:lumMod val="75000"/>
                  </a:schemeClr>
                </a:solidFill>
              </a:rPr>
              <a:t>PLoS</a:t>
            </a:r>
            <a:r>
              <a:rPr lang="en-US" sz="1100" dirty="0" smtClean="0">
                <a:solidFill>
                  <a:schemeClr val="bg1">
                    <a:lumMod val="75000"/>
                  </a:schemeClr>
                </a:solidFill>
              </a:rPr>
              <a:t> CB 2011, 2015, Gloor AE 2016)</a:t>
            </a:r>
            <a:endParaRPr lang="en-US" sz="1100" dirty="0">
              <a:solidFill>
                <a:schemeClr val="bg1">
                  <a:lumMod val="75000"/>
                </a:schemeClr>
              </a:solidFill>
            </a:endParaRPr>
          </a:p>
          <a:p>
            <a:r>
              <a:rPr lang="en-US" b="1" dirty="0" smtClean="0"/>
              <a:t>Most of us are unaware of the implications</a:t>
            </a:r>
            <a:endParaRPr lang="en-US" b="1" dirty="0"/>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41199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log-ratio probabilities</a:t>
            </a:r>
            <a:endParaRPr lang="en-US" dirty="0"/>
          </a:p>
        </p:txBody>
      </p:sp>
      <p:pic>
        <p:nvPicPr>
          <p:cNvPr id="5" name="Content Placeholder 4" descr="DESeq.sele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3" name="Picture 2" descr="aldex.sel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72000" cy="4572000"/>
          </a:xfrm>
          <a:prstGeom prst="rect">
            <a:avLst/>
          </a:prstGeom>
        </p:spPr>
      </p:pic>
      <p:sp>
        <p:nvSpPr>
          <p:cNvPr id="7" name="TextBox 6"/>
          <p:cNvSpPr txBox="1"/>
          <p:nvPr/>
        </p:nvSpPr>
        <p:spPr>
          <a:xfrm>
            <a:off x="1911048" y="1895715"/>
            <a:ext cx="948171" cy="369332"/>
          </a:xfrm>
          <a:prstGeom prst="rect">
            <a:avLst/>
          </a:prstGeom>
          <a:noFill/>
        </p:spPr>
        <p:txBody>
          <a:bodyPr wrap="none" rtlCol="0">
            <a:spAutoFit/>
          </a:bodyPr>
          <a:lstStyle/>
          <a:p>
            <a:r>
              <a:rPr lang="en-US" dirty="0" smtClean="0"/>
              <a:t>‘Counts’</a:t>
            </a:r>
            <a:endParaRPr lang="en-US" dirty="0"/>
          </a:p>
        </p:txBody>
      </p:sp>
      <p:sp>
        <p:nvSpPr>
          <p:cNvPr id="8" name="TextBox 7"/>
          <p:cNvSpPr txBox="1"/>
          <p:nvPr/>
        </p:nvSpPr>
        <p:spPr>
          <a:xfrm>
            <a:off x="5689929" y="1895715"/>
            <a:ext cx="2492990" cy="369332"/>
          </a:xfrm>
          <a:prstGeom prst="rect">
            <a:avLst/>
          </a:prstGeom>
          <a:noFill/>
        </p:spPr>
        <p:txBody>
          <a:bodyPr wrap="none" rtlCol="0">
            <a:spAutoFit/>
          </a:bodyPr>
          <a:lstStyle/>
          <a:p>
            <a:r>
              <a:rPr lang="en-US" dirty="0" smtClean="0"/>
              <a:t>Log-ratio of probabilities</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8468286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EBI-Hinxton 2017</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3" name="Picture 2"/>
          <p:cNvPicPr>
            <a:picLocks noChangeAspect="1"/>
          </p:cNvPicPr>
          <p:nvPr/>
        </p:nvPicPr>
        <p:blipFill>
          <a:blip r:embed="rId3"/>
          <a:stretch>
            <a:fillRect/>
          </a:stretch>
        </p:blipFill>
        <p:spPr>
          <a:xfrm>
            <a:off x="1427842" y="1270000"/>
            <a:ext cx="5926061" cy="5075216"/>
          </a:xfrm>
          <a:prstGeom prst="rect">
            <a:avLst/>
          </a:prstGeom>
        </p:spPr>
      </p:pic>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fontScale="90000"/>
          </a:bodyPr>
          <a:lstStyle/>
          <a:p>
            <a:pPr eaLnBrk="1" hangingPunct="1"/>
            <a:r>
              <a:rPr lang="en-US" dirty="0" smtClean="0">
                <a:latin typeface="Calibri" charset="0"/>
              </a:rPr>
              <a:t>Proportions have strange properties</a:t>
            </a:r>
            <a:endParaRPr lang="en-US" dirty="0">
              <a:latin typeface="Calibri" charset="0"/>
            </a:endParaRP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The solution is to work in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833329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and the </a:t>
            </a:r>
            <a:r>
              <a:rPr lang="en-US" dirty="0">
                <a:latin typeface="Calibri" charset="0"/>
              </a:rPr>
              <a:t>*</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dirty="0" smtClean="0"/>
              <a:t>X </a:t>
            </a:r>
            <a:r>
              <a:rPr lang="en-US" sz="2000" dirty="0"/>
              <a:t>=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a:t>
            </a:r>
            <a:r>
              <a:rPr lang="en-US" sz="2000" dirty="0" smtClean="0"/>
              <a:t>X (or subset)</a:t>
            </a:r>
            <a:endParaRPr lang="is-IS" sz="2000" dirty="0"/>
          </a:p>
          <a:p>
            <a:pPr algn="ctr" fontAlgn="auto">
              <a:spcBef>
                <a:spcPts val="0"/>
              </a:spcBef>
              <a:spcAft>
                <a:spcPts val="0"/>
              </a:spcAft>
              <a:defRPr/>
            </a:pPr>
            <a:r>
              <a:rPr lang="en-US" sz="2000" b="1" dirty="0"/>
              <a:t>*</a:t>
            </a:r>
            <a:r>
              <a:rPr lang="en-US" sz="2000" b="1" dirty="0" err="1" smtClean="0"/>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r>
              <a:rPr lang="is-IS" sz="2000" b="1" dirty="0" smtClean="0"/>
              <a:t>]</a:t>
            </a:r>
          </a:p>
          <a:p>
            <a:pPr algn="ctr" fontAlgn="auto">
              <a:spcBef>
                <a:spcPts val="0"/>
              </a:spcBef>
              <a:spcAft>
                <a:spcPts val="0"/>
              </a:spcAft>
              <a:defRPr/>
            </a:pPr>
            <a:endParaRPr lang="is-IS" sz="2000" b="1" dirty="0" smtClean="0"/>
          </a:p>
          <a:p>
            <a:pPr>
              <a:buFont typeface="Arial"/>
              <a:buChar char="•"/>
              <a:defRPr/>
            </a:pPr>
            <a:r>
              <a:rPr lang="is-IS" sz="2000" dirty="0"/>
              <a:t>*</a:t>
            </a:r>
            <a:r>
              <a:rPr lang="is-IS" sz="2000" dirty="0" smtClean="0"/>
              <a:t>lr transformed data are </a:t>
            </a:r>
            <a:r>
              <a:rPr lang="is-IS" sz="2000" dirty="0"/>
              <a:t>scale </a:t>
            </a:r>
            <a:r>
              <a:rPr lang="is-IS" sz="2000" dirty="0" smtClean="0"/>
              <a:t>invariant</a:t>
            </a:r>
          </a:p>
          <a:p>
            <a:pPr>
              <a:buFont typeface="Arial"/>
              <a:buChar char="•"/>
              <a:defRPr/>
            </a:pPr>
            <a:r>
              <a:rPr lang="is-IS" sz="2000" dirty="0" smtClean="0"/>
              <a:t>Formally, all pairs of ratios measured</a:t>
            </a:r>
            <a:endParaRPr lang="is-IS" sz="2000" dirty="0"/>
          </a:p>
          <a:p>
            <a:pPr>
              <a:buFont typeface="Arial"/>
              <a:buChar char="•"/>
              <a:defRPr/>
            </a:pPr>
            <a:r>
              <a:rPr lang="en-CA" sz="2000" dirty="0"/>
              <a:t>Ratios </a:t>
            </a:r>
            <a:r>
              <a:rPr lang="is-IS" sz="2000" dirty="0"/>
              <a:t>are linearly </a:t>
            </a:r>
            <a:r>
              <a:rPr lang="is-IS" sz="2000" dirty="0" smtClean="0"/>
              <a:t>related</a:t>
            </a:r>
          </a:p>
        </p:txBody>
      </p:sp>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that </a:t>
            </a:r>
            <a:r>
              <a:rPr lang="en-US" dirty="0"/>
              <a:t>share a common </a:t>
            </a:r>
            <a:r>
              <a:rPr lang="en-US" dirty="0" smtClean="0"/>
              <a:t>denominator (or a constant sum).</a:t>
            </a:r>
          </a:p>
          <a:p>
            <a:r>
              <a:rPr lang="en-US" dirty="0" smtClean="0"/>
              <a:t>Correlation in these data must maintain a constant ratio</a:t>
            </a:r>
          </a:p>
          <a:p>
            <a:pPr lvl="1"/>
            <a:r>
              <a:rPr lang="en-US" dirty="0" smtClean="0"/>
              <a:t>Pearson correlation with an intercept of 0 (proportion), or linear line with a slope of 1 (log-ratio)</a:t>
            </a:r>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85000" lnSpcReduction="20000"/>
          </a:bodyPr>
          <a:lstStyle/>
          <a:p>
            <a:r>
              <a:rPr lang="en-US" dirty="0" smtClean="0"/>
              <a:t>0 count can be real – or a non-detect</a:t>
            </a:r>
          </a:p>
          <a:p>
            <a:r>
              <a:rPr lang="en-US" dirty="0" smtClean="0"/>
              <a:t>Sequencing instruments deliver scaled probabilities</a:t>
            </a:r>
          </a:p>
          <a:p>
            <a:pPr marL="457200" lvl="1" indent="0">
              <a:buNone/>
            </a:pPr>
            <a:r>
              <a:rPr lang="en-US" sz="2600" i="1" dirty="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endParaRPr lang="is-IS" sz="2600" dirty="0"/>
          </a:p>
          <a:p>
            <a:pPr marL="457200" lvl="1" indent="0">
              <a:buNone/>
            </a:pPr>
            <a:r>
              <a:rPr lang="en-US" sz="2600" i="1" dirty="0" smtClean="0"/>
              <a:t>x</a:t>
            </a:r>
            <a:r>
              <a:rPr lang="en-US" sz="2600" i="1" baseline="-25000" dirty="0" smtClean="0"/>
              <a:t>i</a:t>
            </a:r>
            <a:r>
              <a:rPr lang="en-US" sz="2600" dirty="0" smtClean="0"/>
              <a:t> = ( </a:t>
            </a:r>
            <a:r>
              <a:rPr lang="en-US" sz="2600" i="1" dirty="0" smtClean="0"/>
              <a:t>P</a:t>
            </a:r>
            <a:r>
              <a:rPr lang="en-US" sz="2600" i="1" baseline="-25000" dirty="0" smtClean="0"/>
              <a:t>i</a:t>
            </a:r>
            <a:r>
              <a:rPr lang="en-US" sz="2600" dirty="0" smtClean="0"/>
              <a:t> |</a:t>
            </a:r>
            <a:r>
              <a:rPr lang="en-US" sz="2600" i="1" dirty="0" smtClean="0"/>
              <a:t> 𝑓</a:t>
            </a:r>
            <a:r>
              <a:rPr lang="en-US" sz="2600" i="1" baseline="-25000" dirty="0" err="1" smtClean="0"/>
              <a:t>i</a:t>
            </a:r>
            <a:r>
              <a:rPr lang="en-US" sz="2600" i="1" baseline="-25000" dirty="0" smtClean="0"/>
              <a:t> </a:t>
            </a:r>
            <a:r>
              <a:rPr lang="en-US" sz="2600" dirty="0" smtClean="0"/>
              <a:t>)</a:t>
            </a:r>
            <a:r>
              <a:rPr lang="en-US" sz="2600" i="1" dirty="0" smtClean="0"/>
              <a:t>α</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r>
              <a:rPr lang="en-US" dirty="0"/>
              <a:t>*</a:t>
            </a:r>
            <a:r>
              <a:rPr lang="en-US" dirty="0" err="1" smtClean="0"/>
              <a:t>lr</a:t>
            </a:r>
            <a:r>
              <a:rPr lang="en-US" dirty="0" smtClean="0"/>
              <a:t> transform the distribution; perform analyses on each element in the distribution; report expected values</a:t>
            </a:r>
          </a:p>
          <a:p>
            <a:pPr lvl="1"/>
            <a:r>
              <a:rPr lang="en-US" dirty="0" smtClean="0"/>
              <a:t>Dramatically reduces false positives with little or no loss of sensitivity for essentially any </a:t>
            </a:r>
            <a:r>
              <a:rPr lang="en-US" dirty="0" err="1" smtClean="0"/>
              <a:t>seq’omics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t>Fernandes</a:t>
            </a:r>
            <a:r>
              <a:rPr lang="en-US" sz="1400" dirty="0" smtClean="0"/>
              <a:t>, </a:t>
            </a:r>
            <a:r>
              <a:rPr lang="en-US" sz="1400" dirty="0" err="1" smtClean="0"/>
              <a:t>PLoS</a:t>
            </a:r>
            <a:r>
              <a:rPr lang="en-US" sz="1400" dirty="0" smtClean="0"/>
              <a:t> ONE 2013</a:t>
            </a:r>
          </a:p>
          <a:p>
            <a:r>
              <a:rPr lang="en-US" sz="1400" dirty="0" smtClean="0"/>
              <a:t>Gloor, </a:t>
            </a:r>
            <a:r>
              <a:rPr lang="en-US" sz="1400" dirty="0" err="1" smtClean="0"/>
              <a:t>Aus</a:t>
            </a:r>
            <a:r>
              <a:rPr lang="en-US" sz="1400" dirty="0" smtClean="0"/>
              <a:t> J. Stat. 2016</a:t>
            </a:r>
          </a:p>
          <a:p>
            <a:r>
              <a:rPr lang="en-US" sz="1400" dirty="0" err="1" smtClean="0"/>
              <a:t>Thorsen</a:t>
            </a:r>
            <a:r>
              <a:rPr lang="en-US" sz="1400" dirty="0" smtClean="0"/>
              <a:t>, </a:t>
            </a:r>
            <a:r>
              <a:rPr lang="en-US" sz="1400" dirty="0" err="1" smtClean="0"/>
              <a:t>Microbiome</a:t>
            </a:r>
            <a:r>
              <a:rPr lang="en-US" sz="1400" dirty="0" smtClean="0"/>
              <a:t> 2016</a:t>
            </a:r>
            <a:endParaRPr lang="en-US" sz="1400" dirty="0"/>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EBI-Hinxton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75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Demonstration of the problem</a:t>
            </a:r>
          </a:p>
          <a:p>
            <a:pPr lvl="1"/>
            <a:r>
              <a:rPr lang="en-US" sz="2000" dirty="0" smtClean="0"/>
              <a:t>Problem applies, without restriction, to meta-genomics, meta-</a:t>
            </a:r>
            <a:r>
              <a:rPr lang="en-US" sz="2000" dirty="0" err="1" smtClean="0"/>
              <a:t>transcriptomics</a:t>
            </a:r>
            <a:r>
              <a:rPr lang="en-US" sz="2000" dirty="0" smtClean="0"/>
              <a:t>, </a:t>
            </a:r>
            <a:r>
              <a:rPr lang="en-US" sz="2000" dirty="0" err="1" smtClean="0"/>
              <a:t>transcriptomics</a:t>
            </a:r>
            <a:r>
              <a:rPr lang="en-US" sz="2000" dirty="0" smtClean="0"/>
              <a:t>, etc.</a:t>
            </a:r>
          </a:p>
          <a:p>
            <a:pPr lvl="1"/>
            <a:r>
              <a:rPr lang="en-US" sz="2000" dirty="0" smtClean="0"/>
              <a:t>Tools in common use sensitive to abundance, not variance</a:t>
            </a:r>
          </a:p>
          <a:p>
            <a:r>
              <a:rPr lang="en-US" dirty="0" smtClean="0"/>
              <a:t>Probabilities and compositions</a:t>
            </a:r>
          </a:p>
          <a:p>
            <a:pPr lvl="1"/>
            <a:r>
              <a:rPr lang="en-US" sz="2000" dirty="0" smtClean="0"/>
              <a:t>Sequencing as a </a:t>
            </a:r>
            <a:r>
              <a:rPr lang="en-US" sz="2000" dirty="0" smtClean="0"/>
              <a:t>fixed-sum random sampling </a:t>
            </a:r>
            <a:r>
              <a:rPr lang="en-US" sz="2000" dirty="0" smtClean="0"/>
              <a:t>process</a:t>
            </a:r>
          </a:p>
          <a:p>
            <a:r>
              <a:rPr lang="en-US" dirty="0" err="1" smtClean="0"/>
              <a:t>Thinkingof</a:t>
            </a:r>
            <a:r>
              <a:rPr lang="en-US" dirty="0" smtClean="0"/>
              <a:t> compositions</a:t>
            </a:r>
          </a:p>
          <a:p>
            <a:pPr lvl="1"/>
            <a:endParaRPr lang="en-US" sz="2000" dirty="0" smtClean="0"/>
          </a:p>
          <a:p>
            <a:endParaRPr lang="en-US" dirty="0" smtClean="0"/>
          </a:p>
          <a:p>
            <a:pPr marL="457200" lvl="1" indent="0">
              <a:buNone/>
            </a:pPr>
            <a:endParaRPr lang="en-US" sz="2000"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3694827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9" name="Content Placeholder 8"/>
          <p:cNvSpPr>
            <a:spLocks noGrp="1"/>
          </p:cNvSpPr>
          <p:nvPr>
            <p:ph idx="1"/>
          </p:nvPr>
        </p:nvSpPr>
        <p:spPr/>
        <p:txBody>
          <a:bodyPr>
            <a:normAutofit fontScale="92500" lnSpcReduction="10000"/>
          </a:bodyPr>
          <a:lstStyle/>
          <a:p>
            <a:r>
              <a:rPr lang="en-US" dirty="0" smtClean="0"/>
              <a:t>Information about what is being made ‘at that moment’</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not necessarily reflective of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02765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285750" indent="-285750"/>
            <a:r>
              <a:rPr lang="en-US" dirty="0"/>
              <a:t>Meta-</a:t>
            </a:r>
            <a:r>
              <a:rPr lang="en-US" dirty="0" err="1"/>
              <a:t>transcriptome</a:t>
            </a:r>
            <a:r>
              <a:rPr lang="en-US" dirty="0"/>
              <a:t> of samples from refinery wastewater treatment plant </a:t>
            </a:r>
          </a:p>
        </p:txBody>
      </p:sp>
      <p:pic>
        <p:nvPicPr>
          <p:cNvPr id="5" name="Content Placeholder 4" descr="alk_benz.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776"/>
          <a:stretch/>
        </p:blipFill>
        <p:spPr>
          <a:xfrm>
            <a:off x="844247" y="1600200"/>
            <a:ext cx="4559905"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5309809" y="2052952"/>
            <a:ext cx="3376991" cy="3170099"/>
          </a:xfrm>
          <a:prstGeom prst="rect">
            <a:avLst/>
          </a:prstGeom>
          <a:noFill/>
        </p:spPr>
        <p:txBody>
          <a:bodyPr wrap="square" rtlCol="0">
            <a:spAutoFit/>
          </a:bodyPr>
          <a:lstStyle/>
          <a:p>
            <a:pPr marL="285750" indent="-285750">
              <a:buFont typeface="Arial"/>
              <a:buChar char="•"/>
            </a:pPr>
            <a:r>
              <a:rPr lang="en-US" sz="2000" dirty="0" smtClean="0"/>
              <a:t>grown in two carbon sources</a:t>
            </a:r>
            <a:endParaRPr lang="en-US" sz="2000" dirty="0"/>
          </a:p>
          <a:p>
            <a:pPr marL="285750" indent="-285750">
              <a:buFont typeface="Arial"/>
              <a:buChar char="•"/>
            </a:pPr>
            <a:r>
              <a:rPr lang="en-US" sz="2000" dirty="0" smtClean="0"/>
              <a:t>Each point is a gene (&gt;250k)</a:t>
            </a:r>
          </a:p>
          <a:p>
            <a:pPr marL="285750" indent="-285750">
              <a:buFont typeface="Arial"/>
              <a:buChar char="•"/>
            </a:pPr>
            <a:r>
              <a:rPr lang="en-US" sz="2000" dirty="0" smtClean="0"/>
              <a:t>Y-axis is E(difference) between groups</a:t>
            </a:r>
            <a:endParaRPr lang="en-US" sz="2000" dirty="0"/>
          </a:p>
          <a:p>
            <a:pPr marL="285750" indent="-285750">
              <a:buFont typeface="Arial"/>
              <a:buChar char="•"/>
            </a:pPr>
            <a:r>
              <a:rPr lang="en-US" sz="2000" dirty="0" smtClean="0"/>
              <a:t>X-axis is E(dispersion) within group</a:t>
            </a:r>
          </a:p>
          <a:p>
            <a:pPr marL="285750" indent="-285750">
              <a:buFont typeface="Arial"/>
              <a:buChar char="•"/>
            </a:pPr>
            <a:r>
              <a:rPr lang="en-US" sz="2000" dirty="0" smtClean="0"/>
              <a:t>Alkanes in Medium B, benzoate in both media</a:t>
            </a:r>
          </a:p>
          <a:p>
            <a:endParaRPr lang="en-US" sz="2000" dirty="0" smtClean="0"/>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496692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uses media differently?</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5309809" y="1956191"/>
            <a:ext cx="3376991" cy="4093428"/>
          </a:xfrm>
          <a:prstGeom prst="rect">
            <a:avLst/>
          </a:prstGeom>
          <a:noFill/>
        </p:spPr>
        <p:txBody>
          <a:bodyPr wrap="square" rtlCol="0">
            <a:spAutoFit/>
          </a:bodyPr>
          <a:lstStyle/>
          <a:p>
            <a:pPr marL="285750" indent="-285750">
              <a:buFont typeface="Arial"/>
              <a:buChar char="•"/>
            </a:pPr>
            <a:r>
              <a:rPr lang="en-US" sz="2000" dirty="0">
                <a:solidFill>
                  <a:schemeClr val="bg1">
                    <a:lumMod val="75000"/>
                  </a:schemeClr>
                </a:solidFill>
              </a:rPr>
              <a:t>Meta-</a:t>
            </a:r>
            <a:r>
              <a:rPr lang="en-US" sz="2000" dirty="0" err="1">
                <a:solidFill>
                  <a:schemeClr val="bg1">
                    <a:lumMod val="75000"/>
                  </a:schemeClr>
                </a:solidFill>
              </a:rPr>
              <a:t>transcriptome</a:t>
            </a:r>
            <a:r>
              <a:rPr lang="en-US" sz="2000" dirty="0">
                <a:solidFill>
                  <a:schemeClr val="bg1">
                    <a:lumMod val="75000"/>
                  </a:schemeClr>
                </a:solidFill>
              </a:rPr>
              <a:t> of samples from refinery wastewater treatment plant grown in two carbon sources</a:t>
            </a:r>
          </a:p>
          <a:p>
            <a:pPr marL="285750" indent="-285750">
              <a:buFont typeface="Arial"/>
              <a:buChar char="•"/>
            </a:pPr>
            <a:r>
              <a:rPr lang="en-US" sz="2000" dirty="0">
                <a:solidFill>
                  <a:schemeClr val="bg1">
                    <a:lumMod val="75000"/>
                  </a:schemeClr>
                </a:solidFill>
              </a:rPr>
              <a:t>Each point is a gene (&gt;250k)</a:t>
            </a:r>
          </a:p>
          <a:p>
            <a:pPr marL="285750" indent="-285750">
              <a:buFont typeface="Arial"/>
              <a:buChar char="•"/>
            </a:pPr>
            <a:r>
              <a:rPr lang="en-US" sz="2000" dirty="0">
                <a:solidFill>
                  <a:schemeClr val="bg1">
                    <a:lumMod val="75000"/>
                  </a:schemeClr>
                </a:solidFill>
              </a:rPr>
              <a:t>Y-axis is E(difference) between groups</a:t>
            </a:r>
          </a:p>
          <a:p>
            <a:pPr marL="285750" indent="-285750">
              <a:buFont typeface="Arial"/>
              <a:buChar char="•"/>
            </a:pPr>
            <a:r>
              <a:rPr lang="en-US" sz="2000" dirty="0">
                <a:solidFill>
                  <a:schemeClr val="bg1">
                    <a:lumMod val="75000"/>
                  </a:schemeClr>
                </a:solidFill>
              </a:rPr>
              <a:t>X-axis is E(dispersion) within group</a:t>
            </a:r>
          </a:p>
          <a:p>
            <a:pPr marL="285750" indent="-285750">
              <a:buFont typeface="Arial"/>
              <a:buChar char="•"/>
            </a:pPr>
            <a:r>
              <a:rPr lang="en-US" sz="2000" dirty="0">
                <a:solidFill>
                  <a:schemeClr val="bg1">
                    <a:lumMod val="75000"/>
                  </a:schemeClr>
                </a:solidFill>
              </a:rPr>
              <a:t>Alkanes in Medium B, benzoate in both </a:t>
            </a:r>
            <a:r>
              <a:rPr lang="en-US" sz="2000" dirty="0" smtClean="0">
                <a:solidFill>
                  <a:schemeClr val="bg1">
                    <a:lumMod val="75000"/>
                  </a:schemeClr>
                </a:solidFill>
              </a:rPr>
              <a:t>media</a:t>
            </a:r>
          </a:p>
          <a:p>
            <a:pPr marL="285750" indent="-285750">
              <a:buFont typeface="Arial"/>
              <a:buChar char="•"/>
            </a:pPr>
            <a:r>
              <a:rPr lang="en-US" sz="2000" i="1" dirty="0" err="1" smtClean="0"/>
              <a:t>Lysinbacillus</a:t>
            </a:r>
            <a:r>
              <a:rPr lang="en-US" sz="2000" dirty="0" smtClean="0"/>
              <a:t> prefers alkanes</a:t>
            </a:r>
            <a:endParaRPr lang="en-US" sz="2000" dirty="0"/>
          </a:p>
        </p:txBody>
      </p:sp>
      <p:pic>
        <p:nvPicPr>
          <p:cNvPr id="8" name="Content Placeholder 7" descr="NA_taxa.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 r="293"/>
          <a:stretch/>
        </p:blipFill>
        <p:spPr>
          <a:xfrm>
            <a:off x="846668" y="1600200"/>
            <a:ext cx="4511524" cy="4525963"/>
          </a:xfr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761942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t>
            </a:r>
            <a:r>
              <a:rPr lang="en-US" dirty="0" err="1"/>
              <a:t>transcriptome</a:t>
            </a:r>
            <a:r>
              <a:rPr lang="en-US" dirty="0"/>
              <a:t> of H vs. </a:t>
            </a:r>
            <a:r>
              <a:rPr lang="en-US" dirty="0" smtClean="0"/>
              <a:t>BV</a:t>
            </a:r>
            <a:endParaRPr lang="en-US" dirty="0"/>
          </a:p>
        </p:txBody>
      </p:sp>
      <p:pic>
        <p:nvPicPr>
          <p:cNvPr id="5" name="Content Placeholder 4"/>
          <p:cNvPicPr>
            <a:picLocks noGrp="1" noChangeAspect="1"/>
          </p:cNvPicPr>
          <p:nvPr>
            <p:ph idx="1"/>
          </p:nvPr>
        </p:nvPicPr>
        <p:blipFill>
          <a:blip r:embed="rId2"/>
          <a:srcRect l="-11047" r="-11047"/>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6664475" y="6060068"/>
            <a:ext cx="1717462" cy="461665"/>
          </a:xfrm>
          <a:prstGeom prst="rect">
            <a:avLst/>
          </a:prstGeom>
          <a:noFill/>
        </p:spPr>
        <p:txBody>
          <a:bodyPr wrap="none" rtlCol="0">
            <a:spAutoFit/>
          </a:bodyPr>
          <a:lstStyle/>
          <a:p>
            <a:r>
              <a:rPr lang="en-US" sz="1200" dirty="0" err="1" smtClean="0"/>
              <a:t>Macklain</a:t>
            </a:r>
            <a:r>
              <a:rPr lang="en-US" sz="1200" dirty="0" smtClean="0"/>
              <a:t>, McMillan- PC</a:t>
            </a:r>
          </a:p>
          <a:p>
            <a:r>
              <a:rPr lang="en-US" sz="1200" dirty="0" smtClean="0"/>
              <a:t>McMillan, Sci. Rep, 2015</a:t>
            </a:r>
            <a:endParaRPr lang="en-US" sz="1200" dirty="0"/>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57106679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6603"/>
          </a:xfrm>
        </p:spPr>
        <p:txBody>
          <a:bodyPr>
            <a:normAutofit fontScale="90000"/>
          </a:bodyPr>
          <a:lstStyle/>
          <a:p>
            <a:r>
              <a:rPr lang="en-US" sz="4000" dirty="0" smtClean="0"/>
              <a:t>Gene vs. function level analysis</a:t>
            </a:r>
            <a:endParaRPr lang="en-US" sz="4000" dirty="0"/>
          </a:p>
        </p:txBody>
      </p:sp>
      <p:pic>
        <p:nvPicPr>
          <p:cNvPr id="5" name="Content Placeholder 4"/>
          <p:cNvPicPr>
            <a:picLocks noGrp="1" noChangeAspect="1"/>
          </p:cNvPicPr>
          <p:nvPr>
            <p:ph sz="quarter" idx="1"/>
          </p:nvPr>
        </p:nvPicPr>
        <p:blipFill>
          <a:blip r:embed="rId3"/>
          <a:stretch>
            <a:fillRect/>
          </a:stretch>
        </p:blipFill>
        <p:spPr>
          <a:xfrm>
            <a:off x="4524815" y="901241"/>
            <a:ext cx="4119617" cy="4320000"/>
          </a:xfrm>
          <a:prstGeom prst="rect">
            <a:avLst/>
          </a:prstGeom>
        </p:spPr>
      </p:pic>
      <p:pic>
        <p:nvPicPr>
          <p:cNvPr id="4" name="Picture 3"/>
          <p:cNvPicPr>
            <a:picLocks noChangeAspect="1"/>
          </p:cNvPicPr>
          <p:nvPr/>
        </p:nvPicPr>
        <p:blipFill>
          <a:blip r:embed="rId4"/>
          <a:stretch>
            <a:fillRect/>
          </a:stretch>
        </p:blipFill>
        <p:spPr>
          <a:xfrm>
            <a:off x="146304" y="901241"/>
            <a:ext cx="4119618" cy="4320000"/>
          </a:xfrm>
          <a:prstGeom prst="rect">
            <a:avLst/>
          </a:prstGeom>
        </p:spPr>
      </p:pic>
      <p:sp>
        <p:nvSpPr>
          <p:cNvPr id="6" name="Content Placeholder 2"/>
          <p:cNvSpPr txBox="1">
            <a:spLocks/>
          </p:cNvSpPr>
          <p:nvPr/>
        </p:nvSpPr>
        <p:spPr bwMode="auto">
          <a:xfrm>
            <a:off x="314074" y="5370863"/>
            <a:ext cx="8589250" cy="118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sz="2200" dirty="0" smtClean="0"/>
              <a:t>Gene level shows species or strain level contribution</a:t>
            </a:r>
          </a:p>
          <a:p>
            <a:pPr defTabSz="914400"/>
            <a:r>
              <a:rPr lang="en-US" sz="2200" dirty="0" smtClean="0"/>
              <a:t>Function level is redundant -  e.g. housekeeping functions collapse</a:t>
            </a:r>
            <a:endParaRPr lang="en-US" sz="2200" dirty="0"/>
          </a:p>
        </p:txBody>
      </p:sp>
      <p:sp>
        <p:nvSpPr>
          <p:cNvPr id="3" name="Footer Placeholder 2"/>
          <p:cNvSpPr>
            <a:spLocks noGrp="1"/>
          </p:cNvSpPr>
          <p:nvPr>
            <p:ph type="ftr" sz="quarter" idx="11"/>
          </p:nvPr>
        </p:nvSpPr>
        <p:spPr/>
        <p:txBody>
          <a:bodyPr/>
          <a:lstStyle/>
          <a:p>
            <a:pPr>
              <a:defRPr/>
            </a:pPr>
            <a:r>
              <a:rPr lang="en-US" smtClean="0"/>
              <a:t>EBI-Hinxton 2017</a:t>
            </a:r>
            <a:endParaRPr lang="en-US" dirty="0"/>
          </a:p>
        </p:txBody>
      </p:sp>
      <p:sp>
        <p:nvSpPr>
          <p:cNvPr id="8" name="Oval 7"/>
          <p:cNvSpPr/>
          <p:nvPr/>
        </p:nvSpPr>
        <p:spPr>
          <a:xfrm>
            <a:off x="6337905" y="2298095"/>
            <a:ext cx="604762" cy="834572"/>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19598854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7665"/>
          </a:xfrm>
        </p:spPr>
        <p:txBody>
          <a:bodyPr>
            <a:noAutofit/>
          </a:bodyPr>
          <a:lstStyle/>
          <a:p>
            <a:r>
              <a:rPr lang="en-US" sz="4000" dirty="0" smtClean="0"/>
              <a:t>What separates BV subgroups?</a:t>
            </a:r>
            <a:endParaRPr lang="en-US" sz="4000"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77425" y="1941137"/>
            <a:ext cx="8027660" cy="4415213"/>
          </a:xfrm>
        </p:spPr>
      </p:pic>
      <p:sp>
        <p:nvSpPr>
          <p:cNvPr id="6" name="Content Placeholder 2"/>
          <p:cNvSpPr txBox="1">
            <a:spLocks/>
          </p:cNvSpPr>
          <p:nvPr/>
        </p:nvSpPr>
        <p:spPr bwMode="auto">
          <a:xfrm>
            <a:off x="177425" y="1192303"/>
            <a:ext cx="3064099" cy="5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solidFill>
                  <a:schemeClr val="accent1"/>
                </a:solidFill>
              </a:rPr>
              <a:t>ALDEx2 Effect size</a:t>
            </a:r>
            <a:r>
              <a:rPr lang="en-US" dirty="0" smtClean="0"/>
              <a:t>:</a:t>
            </a:r>
            <a:endParaRPr lang="en-US" sz="2000" dirty="0"/>
          </a:p>
        </p:txBody>
      </p:sp>
      <p:sp>
        <p:nvSpPr>
          <p:cNvPr id="3" name="Rectangle 2"/>
          <p:cNvSpPr/>
          <p:nvPr/>
        </p:nvSpPr>
        <p:spPr>
          <a:xfrm>
            <a:off x="1405723" y="5711630"/>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1405723" y="4064105"/>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954867" y="1152761"/>
            <a:ext cx="1297688" cy="646331"/>
          </a:xfrm>
          <a:prstGeom prst="rect">
            <a:avLst/>
          </a:prstGeom>
          <a:noFill/>
        </p:spPr>
        <p:txBody>
          <a:bodyPr wrap="none" rtlCol="0">
            <a:spAutoFit/>
          </a:bodyPr>
          <a:lstStyle/>
          <a:p>
            <a:pPr algn="ctr"/>
            <a:r>
              <a:rPr lang="en-US" u="sng" dirty="0" smtClean="0">
                <a:latin typeface="Perpetua" charset="0"/>
                <a:ea typeface="Perpetua" charset="0"/>
                <a:cs typeface="Perpetua" charset="0"/>
              </a:rPr>
              <a:t>E(difference)</a:t>
            </a:r>
          </a:p>
          <a:p>
            <a:pPr algn="ctr"/>
            <a:r>
              <a:rPr lang="en-US" dirty="0" smtClean="0">
                <a:latin typeface="Perpetua" charset="0"/>
                <a:ea typeface="Perpetua" charset="0"/>
                <a:cs typeface="Perpetua" charset="0"/>
              </a:rPr>
              <a:t>E(dispersion)</a:t>
            </a:r>
          </a:p>
        </p:txBody>
      </p:sp>
      <p:sp>
        <p:nvSpPr>
          <p:cNvPr id="5" name="Footer Placeholder 4"/>
          <p:cNvSpPr>
            <a:spLocks noGrp="1"/>
          </p:cNvSpPr>
          <p:nvPr>
            <p:ph type="ftr" sz="quarter" idx="11"/>
          </p:nvPr>
        </p:nvSpPr>
        <p:spPr/>
        <p:txBody>
          <a:bodyPr/>
          <a:lstStyle/>
          <a:p>
            <a:pPr>
              <a:defRPr/>
            </a:pPr>
            <a:r>
              <a:rPr lang="en-US" smtClean="0"/>
              <a:t>EBI-Hinxton 2017</a:t>
            </a:r>
            <a:endParaRPr lang="en-US" dirty="0"/>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99468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1188529"/>
              </p:ext>
            </p:extLst>
          </p:nvPr>
        </p:nvGraphicFramePr>
        <p:xfrm>
          <a:off x="457200" y="1600200"/>
          <a:ext cx="8081964" cy="3850640"/>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92500" lnSpcReduction="20000"/>
          </a:bodyPr>
          <a:lstStyle/>
          <a:p>
            <a:r>
              <a:rPr lang="en-US" dirty="0" smtClean="0"/>
              <a:t>We only have relative information</a:t>
            </a:r>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association</a:t>
            </a:r>
          </a:p>
          <a:p>
            <a:r>
              <a:rPr lang="en-US" dirty="0" smtClean="0"/>
              <a:t>0 replacement is a theoretical, but not a practical impediment</a:t>
            </a:r>
          </a:p>
          <a:p>
            <a:endParaRPr lang="en-US" dirty="0"/>
          </a:p>
        </p:txBody>
      </p:sp>
      <p:sp>
        <p:nvSpPr>
          <p:cNvPr id="2" name="Title 1"/>
          <p:cNvSpPr>
            <a:spLocks noGrp="1"/>
          </p:cNvSpPr>
          <p:nvPr>
            <p:ph type="title"/>
          </p:nvPr>
        </p:nvSpPr>
        <p:spPr/>
        <p:txBody>
          <a:bodyPr/>
          <a:lstStyle/>
          <a:p>
            <a:r>
              <a:rPr lang="en-US" dirty="0" smtClean="0"/>
              <a:t>Conclusions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664476" y="6126163"/>
            <a:ext cx="1626918" cy="276999"/>
          </a:xfrm>
          <a:prstGeom prst="rect">
            <a:avLst/>
          </a:prstGeom>
          <a:noFill/>
        </p:spPr>
        <p:txBody>
          <a:bodyPr wrap="none" rtlCol="0">
            <a:spAutoFit/>
          </a:bodyPr>
          <a:lstStyle/>
          <a:p>
            <a:r>
              <a:rPr lang="en-US" sz="1200" dirty="0" smtClean="0"/>
              <a:t>Gloor 2016, Aus. J. Stat</a:t>
            </a:r>
            <a:endParaRPr lang="en-US" sz="1200" dirty="0"/>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r>
              <a:rPr lang="en-US" sz="1800" dirty="0" err="1" smtClean="0"/>
              <a:t>Bctor</a:t>
            </a:r>
            <a:r>
              <a:rPr lang="en-US" sz="1800" dirty="0" smtClean="0"/>
              <a:t>)</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EBI-Hinxton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t="7331" b="7331"/>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658522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18299" r="-18299"/>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66488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a:srcRect l="-2069" r="-2071"/>
          <a:stretch/>
        </p:blipFill>
        <p:spPr>
          <a:xfrm>
            <a:off x="457200" y="1600200"/>
            <a:ext cx="2895600"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755271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rcRect l="3532" r="3532"/>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23435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10103</TotalTime>
  <Words>2805</Words>
  <Application>Microsoft Macintosh PowerPoint</Application>
  <PresentationFormat>On-screen Show (4:3)</PresentationFormat>
  <Paragraphs>519</Paragraphs>
  <Slides>49</Slides>
  <Notes>8</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CoDa HTS Workshop: motivation and background</vt:lpstr>
      <vt:lpstr>Data as counts</vt:lpstr>
      <vt:lpstr>Data as log-ratio probabilities</vt:lpstr>
      <vt:lpstr>Outline</vt:lpstr>
      <vt:lpstr>The sequencing meat grinder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Fake Correlations!!!</vt:lpstr>
      <vt:lpstr>The Ø metric propr, CoDaSeq</vt:lpstr>
      <vt:lpstr>Where is the noise?</vt:lpstr>
      <vt:lpstr>Bayesian estimate</vt:lpstr>
      <vt:lpstr>Modeling technical variation</vt:lpstr>
      <vt:lpstr>Find test values not affected by random sampling</vt:lpstr>
      <vt:lpstr>Effect-sizes</vt:lpstr>
      <vt:lpstr>P-values are not reliable</vt:lpstr>
      <vt:lpstr>Effect sizes are stable estimates</vt:lpstr>
      <vt:lpstr>Multivariate and univariate methods often disagree</vt:lpstr>
      <vt:lpstr>PowerPoint Presentation</vt:lpstr>
      <vt:lpstr>‘Donalds’ give the best quotes</vt:lpstr>
      <vt:lpstr>PowerPoint Presentation</vt:lpstr>
      <vt:lpstr>Sequencing is random sampling</vt:lpstr>
      <vt:lpstr>Counting our things</vt:lpstr>
      <vt:lpstr>Proportions have strange properties</vt:lpstr>
      <vt:lpstr>But my data are not affected …</vt:lpstr>
      <vt:lpstr>CoDa</vt:lpstr>
      <vt:lpstr>CoDa properties and the *lr</vt:lpstr>
      <vt:lpstr>Correlation in CoDa</vt:lpstr>
      <vt:lpstr>The 0 in the room</vt:lpstr>
      <vt:lpstr>Examine variance of the ratios between features</vt:lpstr>
      <vt:lpstr>Available tools</vt:lpstr>
      <vt:lpstr>Meta-transcriptomics of ecosystem</vt:lpstr>
      <vt:lpstr>Meta-transcriptome of samples from refinery wastewater treatment plant </vt:lpstr>
      <vt:lpstr>What uses media differently?</vt:lpstr>
      <vt:lpstr>Meta-transcriptome of H vs. BV</vt:lpstr>
      <vt:lpstr>Gene vs. function level analysis</vt:lpstr>
      <vt:lpstr>What separates BV subgroups?</vt:lpstr>
      <vt:lpstr>Summary</vt:lpstr>
      <vt:lpstr>Conclusions</vt:lpstr>
      <vt:lpstr>Acknowledgments</vt:lpstr>
      <vt:lpstr>Reading &amp; Sources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242</cp:revision>
  <dcterms:created xsi:type="dcterms:W3CDTF">2016-05-10T15:50:17Z</dcterms:created>
  <dcterms:modified xsi:type="dcterms:W3CDTF">2018-04-10T09:45:11Z</dcterms:modified>
</cp:coreProperties>
</file>